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d627ef7e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d627ef7e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d627ef7e5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d627ef7e5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d627ef7e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d627ef7e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d627ef7e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d627ef7e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e13da7742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e13da7742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e13da77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e13da77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e48b1ce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e48b1c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363750" y="554850"/>
            <a:ext cx="3855900" cy="4033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54" name="Google Shape;54;p13"/>
          <p:cNvSpPr txBox="1"/>
          <p:nvPr>
            <p:ph idx="1" type="body"/>
          </p:nvPr>
        </p:nvSpPr>
        <p:spPr>
          <a:xfrm>
            <a:off x="4947374" y="554850"/>
            <a:ext cx="3855900" cy="4033800"/>
          </a:xfrm>
          <a:prstGeom prst="rect">
            <a:avLst/>
          </a:prstGeom>
          <a:noFill/>
        </p:spPr>
        <p:txBody>
          <a:bodyPr anchorCtr="0" anchor="ctr"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55" name="Google Shape;5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14"/>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59" name="Google Shape;59;p14"/>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type="title"/>
          </p:nvPr>
        </p:nvSpPr>
        <p:spPr>
          <a:xfrm>
            <a:off x="284100" y="307975"/>
            <a:ext cx="2479800" cy="4268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61" name="Google Shape;61;p14"/>
          <p:cNvSpPr txBox="1"/>
          <p:nvPr>
            <p:ph idx="1" type="body"/>
          </p:nvPr>
        </p:nvSpPr>
        <p:spPr>
          <a:xfrm>
            <a:off x="3381100" y="307975"/>
            <a:ext cx="5451300" cy="4268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2" name="Google Shape;6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63" name="Shape 63"/>
        <p:cNvGrpSpPr/>
        <p:nvPr/>
      </p:nvGrpSpPr>
      <p:grpSpPr>
        <a:xfrm>
          <a:off x="0" y="0"/>
          <a:ext cx="0" cy="0"/>
          <a:chOff x="0" y="0"/>
          <a:chExt cx="0" cy="0"/>
        </a:xfrm>
      </p:grpSpPr>
      <p:sp>
        <p:nvSpPr>
          <p:cNvPr id="64" name="Google Shape;64;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66" name="Google Shape;66;p1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type="title"/>
          </p:nvPr>
        </p:nvSpPr>
        <p:spPr>
          <a:xfrm>
            <a:off x="284100" y="307975"/>
            <a:ext cx="2479800" cy="4268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68" name="Google Shape;68;p15"/>
          <p:cNvSpPr txBox="1"/>
          <p:nvPr>
            <p:ph idx="1" type="body"/>
          </p:nvPr>
        </p:nvSpPr>
        <p:spPr>
          <a:xfrm>
            <a:off x="3381100" y="307975"/>
            <a:ext cx="5451300" cy="4268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9" name="Google Shape;6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spTree>
      <p:nvGrpSpPr>
        <p:cNvPr id="70"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3341300" y="314875"/>
            <a:ext cx="5486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76" name="Google Shape;76;p16"/>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77" name="Google Shape;77;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78" name="Shape 78"/>
        <p:cNvGrpSpPr/>
        <p:nvPr/>
      </p:nvGrpSpPr>
      <p:grpSpPr>
        <a:xfrm>
          <a:off x="0" y="0"/>
          <a:ext cx="0" cy="0"/>
          <a:chOff x="0" y="0"/>
          <a:chExt cx="0" cy="0"/>
        </a:xfrm>
      </p:grpSpPr>
      <p:sp>
        <p:nvSpPr>
          <p:cNvPr id="79" name="Google Shape;79;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7"/>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81" name="Google Shape;81;p17"/>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284100" y="307975"/>
            <a:ext cx="2479800" cy="4268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83" name="Google Shape;83;p17"/>
          <p:cNvSpPr txBox="1"/>
          <p:nvPr>
            <p:ph idx="1" type="body"/>
          </p:nvPr>
        </p:nvSpPr>
        <p:spPr>
          <a:xfrm>
            <a:off x="3381100" y="307975"/>
            <a:ext cx="5451300" cy="4268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84" name="Google Shape;84;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6">
    <p:bg>
      <p:bgPr>
        <a:solidFill>
          <a:srgbClr val="FFFFFF"/>
        </a:solidFill>
      </p:bgPr>
    </p:bg>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88" name="Google Shape;88;p18"/>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89" name="Google Shape;89;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7">
    <p:bg>
      <p:bgPr>
        <a:solidFill>
          <a:srgbClr val="FFFFFF"/>
        </a:solidFill>
      </p:bgPr>
    </p:bg>
    <p:spTree>
      <p:nvGrpSpPr>
        <p:cNvPr id="90" name="Shape 90"/>
        <p:cNvGrpSpPr/>
        <p:nvPr/>
      </p:nvGrpSpPr>
      <p:grpSpPr>
        <a:xfrm>
          <a:off x="0" y="0"/>
          <a:ext cx="0" cy="0"/>
          <a:chOff x="0" y="0"/>
          <a:chExt cx="0" cy="0"/>
        </a:xfrm>
      </p:grpSpPr>
      <p:sp>
        <p:nvSpPr>
          <p:cNvPr id="91" name="Google Shape;91;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0" y="0"/>
            <a:ext cx="3512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311700" y="307825"/>
            <a:ext cx="2631900" cy="4316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94" name="Google Shape;94;p19"/>
          <p:cNvSpPr txBox="1"/>
          <p:nvPr>
            <p:ph idx="1" type="body"/>
          </p:nvPr>
        </p:nvSpPr>
        <p:spPr>
          <a:xfrm>
            <a:off x="4011825" y="364950"/>
            <a:ext cx="4850400" cy="4259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95" name="Google Shape;95;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3">
            <a:alphaModFix amt="50000"/>
          </a:blip>
          <a:srcRect b="7813" l="0" r="0" t="7813"/>
          <a:stretch/>
        </p:blipFill>
        <p:spPr>
          <a:xfrm>
            <a:off x="0" y="0"/>
            <a:ext cx="9144005" cy="5143498"/>
          </a:xfrm>
          <a:prstGeom prst="rect">
            <a:avLst/>
          </a:prstGeom>
          <a:noFill/>
          <a:ln>
            <a:noFill/>
          </a:ln>
        </p:spPr>
      </p:pic>
      <p:sp>
        <p:nvSpPr>
          <p:cNvPr id="101" name="Google Shape;101;p20"/>
          <p:cNvSpPr txBox="1"/>
          <p:nvPr>
            <p:ph type="ctrTitle"/>
          </p:nvPr>
        </p:nvSpPr>
        <p:spPr>
          <a:xfrm>
            <a:off x="1375600" y="939000"/>
            <a:ext cx="6369600" cy="254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Cryptocurrency Cryptography</a:t>
            </a:r>
            <a:endParaRPr/>
          </a:p>
        </p:txBody>
      </p:sp>
      <p:sp>
        <p:nvSpPr>
          <p:cNvPr id="102" name="Google Shape;102;p20"/>
          <p:cNvSpPr txBox="1"/>
          <p:nvPr>
            <p:ph idx="1" type="subTitle"/>
          </p:nvPr>
        </p:nvSpPr>
        <p:spPr>
          <a:xfrm>
            <a:off x="1387200" y="3637200"/>
            <a:ext cx="6369600" cy="567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By:Bryant Beltran</a:t>
            </a:r>
            <a:endParaRPr/>
          </a:p>
          <a:p>
            <a:pPr indent="0" lvl="0" marL="0" rtl="0" algn="ctr">
              <a:spcBef>
                <a:spcPts val="0"/>
              </a:spcBef>
              <a:spcAft>
                <a:spcPts val="0"/>
              </a:spcAft>
              <a:buNone/>
            </a:pPr>
            <a:r>
              <a:rPr lang="en"/>
              <a:t>Discrete</a:t>
            </a:r>
            <a:r>
              <a:rPr lang="en"/>
              <a:t> Mathematics CS131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63750" y="554850"/>
            <a:ext cx="3855900" cy="4033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What Is cryptocurrency</a:t>
            </a:r>
            <a:endParaRPr/>
          </a:p>
        </p:txBody>
      </p:sp>
      <p:sp>
        <p:nvSpPr>
          <p:cNvPr id="108" name="Google Shape;108;p21"/>
          <p:cNvSpPr txBox="1"/>
          <p:nvPr>
            <p:ph idx="1" type="body"/>
          </p:nvPr>
        </p:nvSpPr>
        <p:spPr>
          <a:xfrm>
            <a:off x="4947374" y="554850"/>
            <a:ext cx="3855900" cy="4033800"/>
          </a:xfrm>
          <a:prstGeom prst="rect">
            <a:avLst/>
          </a:prstGeom>
        </p:spPr>
        <p:txBody>
          <a:bodyPr anchorCtr="0" anchor="ctr" bIns="91425" lIns="91425" spcFirstLastPara="1" rIns="91425" wrap="square" tIns="91425">
            <a:normAutofit fontScale="92500"/>
          </a:bodyPr>
          <a:lstStyle/>
          <a:p>
            <a:pPr indent="-322580" lvl="0" marL="457200" rtl="0" algn="l">
              <a:spcBef>
                <a:spcPts val="0"/>
              </a:spcBef>
              <a:spcAft>
                <a:spcPts val="0"/>
              </a:spcAft>
              <a:buSzPct val="100000"/>
              <a:buChar char="●"/>
            </a:pPr>
            <a:r>
              <a:rPr lang="en"/>
              <a:t>Is a digital currency that could be used to purchase goods and services</a:t>
            </a:r>
            <a:endParaRPr/>
          </a:p>
          <a:p>
            <a:pPr indent="-322580" lvl="0" marL="457200" rtl="0" algn="l">
              <a:spcBef>
                <a:spcPts val="0"/>
              </a:spcBef>
              <a:spcAft>
                <a:spcPts val="0"/>
              </a:spcAft>
              <a:buSzPct val="100000"/>
              <a:buChar char="●"/>
            </a:pPr>
            <a:r>
              <a:rPr lang="en"/>
              <a:t>People use it to store money as it can be used as your personal wallet.</a:t>
            </a:r>
            <a:endParaRPr/>
          </a:p>
          <a:p>
            <a:pPr indent="-322580" lvl="0" marL="457200" rtl="0" algn="l">
              <a:spcBef>
                <a:spcPts val="0"/>
              </a:spcBef>
              <a:spcAft>
                <a:spcPts val="0"/>
              </a:spcAft>
              <a:buSzPct val="100000"/>
              <a:buChar char="●"/>
            </a:pPr>
            <a:r>
              <a:rPr lang="en"/>
              <a:t>Most people invest in crypto as it holds money as its value increases.</a:t>
            </a:r>
            <a:endParaRPr/>
          </a:p>
          <a:p>
            <a:pPr indent="-322580" lvl="0" marL="457200" rtl="0" algn="l">
              <a:spcBef>
                <a:spcPts val="0"/>
              </a:spcBef>
              <a:spcAft>
                <a:spcPts val="0"/>
              </a:spcAft>
              <a:buSzPct val="100000"/>
              <a:buChar char="●"/>
            </a:pPr>
            <a:r>
              <a:rPr lang="en"/>
              <a:t>It is also used for </a:t>
            </a:r>
            <a:r>
              <a:rPr lang="en"/>
              <a:t>securing various transactions, for controlling the generation of new currency units, and for verification of the transfer of digital assets and tokens.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284100" y="307975"/>
            <a:ext cx="2479800" cy="426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transactions are secured?</a:t>
            </a:r>
            <a:endParaRPr/>
          </a:p>
        </p:txBody>
      </p:sp>
      <p:sp>
        <p:nvSpPr>
          <p:cNvPr id="114" name="Google Shape;114;p22"/>
          <p:cNvSpPr txBox="1"/>
          <p:nvPr>
            <p:ph idx="1" type="body"/>
          </p:nvPr>
        </p:nvSpPr>
        <p:spPr>
          <a:xfrm>
            <a:off x="3381100" y="307975"/>
            <a:ext cx="5451300" cy="4268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transaction is verified by the algorithm itself.</a:t>
            </a:r>
            <a:endParaRPr/>
          </a:p>
          <a:p>
            <a:pPr indent="-342900" lvl="0" marL="457200" rtl="0" algn="l">
              <a:spcBef>
                <a:spcPts val="0"/>
              </a:spcBef>
              <a:spcAft>
                <a:spcPts val="0"/>
              </a:spcAft>
              <a:buSzPts val="1800"/>
              <a:buChar char="●"/>
            </a:pPr>
            <a:r>
              <a:rPr lang="en"/>
              <a:t>No one can manipulate or </a:t>
            </a:r>
            <a:r>
              <a:rPr lang="en"/>
              <a:t>counterfeit</a:t>
            </a:r>
            <a:r>
              <a:rPr lang="en"/>
              <a:t> a signature from the algorithm.</a:t>
            </a:r>
            <a:endParaRPr/>
          </a:p>
          <a:p>
            <a:pPr indent="-342900" lvl="0" marL="457200" rtl="0" algn="l">
              <a:spcBef>
                <a:spcPts val="0"/>
              </a:spcBef>
              <a:spcAft>
                <a:spcPts val="0"/>
              </a:spcAft>
              <a:buSzPts val="1800"/>
              <a:buChar char="●"/>
            </a:pPr>
            <a:r>
              <a:rPr lang="en"/>
              <a:t>Once it is sent and verified, The transaction </a:t>
            </a:r>
            <a:r>
              <a:rPr lang="en"/>
              <a:t>cannot</a:t>
            </a:r>
            <a:r>
              <a:rPr lang="en"/>
              <a:t> be returned. </a:t>
            </a:r>
            <a:endParaRPr/>
          </a:p>
        </p:txBody>
      </p:sp>
      <p:pic>
        <p:nvPicPr>
          <p:cNvPr id="115" name="Google Shape;115;p22"/>
          <p:cNvPicPr preferRelativeResize="0"/>
          <p:nvPr/>
        </p:nvPicPr>
        <p:blipFill>
          <a:blip r:embed="rId3">
            <a:alphaModFix/>
          </a:blip>
          <a:stretch>
            <a:fillRect/>
          </a:stretch>
        </p:blipFill>
        <p:spPr>
          <a:xfrm>
            <a:off x="4978913" y="2686700"/>
            <a:ext cx="2255675" cy="225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284100" y="307975"/>
            <a:ext cx="2479800" cy="426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Cryptography Methods</a:t>
            </a:r>
            <a:endParaRPr/>
          </a:p>
        </p:txBody>
      </p:sp>
      <p:sp>
        <p:nvSpPr>
          <p:cNvPr id="121" name="Google Shape;121;p23"/>
          <p:cNvSpPr txBox="1"/>
          <p:nvPr>
            <p:ph idx="1" type="body"/>
          </p:nvPr>
        </p:nvSpPr>
        <p:spPr>
          <a:xfrm>
            <a:off x="3381100" y="307975"/>
            <a:ext cx="5451300" cy="42687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Symmetric Encryption Cryptography</a:t>
            </a:r>
            <a:endParaRPr/>
          </a:p>
          <a:p>
            <a:pPr indent="0" lvl="0" marL="0" rtl="0" algn="l">
              <a:spcBef>
                <a:spcPts val="1600"/>
              </a:spcBef>
              <a:spcAft>
                <a:spcPts val="0"/>
              </a:spcAft>
              <a:buNone/>
            </a:pPr>
            <a:r>
              <a:rPr lang="en"/>
              <a:t>Example: If I encrypt the word CAT, we could encrypt this by representing alphabets with numbers, so the encryption would represent as 03 01 20</a:t>
            </a:r>
            <a:endParaRPr/>
          </a:p>
          <a:p>
            <a:pPr indent="-325755" lvl="0" marL="457200" rtl="0" algn="l">
              <a:spcBef>
                <a:spcPts val="1600"/>
              </a:spcBef>
              <a:spcAft>
                <a:spcPts val="0"/>
              </a:spcAft>
              <a:buSzPct val="100000"/>
              <a:buAutoNum type="arabicPeriod"/>
            </a:pPr>
            <a:r>
              <a:rPr lang="en"/>
              <a:t>Asymmetric</a:t>
            </a:r>
            <a:r>
              <a:rPr lang="en"/>
              <a:t> Encryption Cryptography</a:t>
            </a:r>
            <a:endParaRPr/>
          </a:p>
          <a:p>
            <a:pPr indent="0" lvl="0" marL="0" rtl="0" algn="l">
              <a:spcBef>
                <a:spcPts val="1600"/>
              </a:spcBef>
              <a:spcAft>
                <a:spcPts val="0"/>
              </a:spcAft>
              <a:buNone/>
            </a:pPr>
            <a:r>
              <a:rPr lang="en"/>
              <a:t>Example: Uses two keys to encrypt and decrypt.</a:t>
            </a:r>
            <a:endParaRPr/>
          </a:p>
          <a:p>
            <a:pPr indent="-325755" lvl="0" marL="457200" rtl="0" algn="l">
              <a:spcBef>
                <a:spcPts val="1600"/>
              </a:spcBef>
              <a:spcAft>
                <a:spcPts val="0"/>
              </a:spcAft>
              <a:buSzPct val="100000"/>
              <a:buAutoNum type="arabicPeriod"/>
            </a:pPr>
            <a:r>
              <a:rPr lang="en"/>
              <a:t>Hashing</a:t>
            </a:r>
            <a:endParaRPr/>
          </a:p>
          <a:p>
            <a:pPr indent="0" lvl="0" marL="0" rtl="0" algn="l">
              <a:spcBef>
                <a:spcPts val="1600"/>
              </a:spcBef>
              <a:spcAft>
                <a:spcPts val="0"/>
              </a:spcAft>
              <a:buNone/>
            </a:pPr>
            <a:r>
              <a:rPr lang="en"/>
              <a:t>Explanation: </a:t>
            </a:r>
            <a:r>
              <a:rPr lang="en"/>
              <a:t>maintains</a:t>
            </a:r>
            <a:r>
              <a:rPr lang="en"/>
              <a:t> structure and the data in blockchain and encodes </a:t>
            </a:r>
            <a:r>
              <a:rPr lang="en"/>
              <a:t>addresses. </a:t>
            </a:r>
            <a:endParaRPr/>
          </a:p>
          <a:p>
            <a:pPr indent="-325755" lvl="0" marL="457200" rtl="0" algn="l">
              <a:spcBef>
                <a:spcPts val="1600"/>
              </a:spcBef>
              <a:spcAft>
                <a:spcPts val="0"/>
              </a:spcAft>
              <a:buSzPct val="100000"/>
              <a:buAutoNum type="arabicPeriod"/>
            </a:pPr>
            <a:r>
              <a:rPr lang="en"/>
              <a:t>Digital signatures- as it verifies the addresses by providing proof of their identity through the network.</a:t>
            </a:r>
            <a:endParaRPr/>
          </a:p>
          <a:p>
            <a:pPr indent="0" lvl="0" marL="0" rtl="0" algn="l">
              <a:spcBef>
                <a:spcPts val="1600"/>
              </a:spcBef>
              <a:spcAft>
                <a:spcPts val="1600"/>
              </a:spcAft>
              <a:buNone/>
            </a:pPr>
            <a:r>
              <a:t/>
            </a:r>
            <a:endParaRPr/>
          </a:p>
        </p:txBody>
      </p:sp>
      <p:pic>
        <p:nvPicPr>
          <p:cNvPr id="122" name="Google Shape;122;p23"/>
          <p:cNvPicPr preferRelativeResize="0"/>
          <p:nvPr/>
        </p:nvPicPr>
        <p:blipFill>
          <a:blip r:embed="rId3">
            <a:alphaModFix/>
          </a:blip>
          <a:stretch>
            <a:fillRect/>
          </a:stretch>
        </p:blipFill>
        <p:spPr>
          <a:xfrm>
            <a:off x="-43975" y="2491975"/>
            <a:ext cx="3135949" cy="146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3">
            <a:alphaModFix amt="60000"/>
          </a:blip>
          <a:srcRect b="0" l="27247" r="27247" t="0"/>
          <a:stretch/>
        </p:blipFill>
        <p:spPr>
          <a:xfrm>
            <a:off x="0" y="0"/>
            <a:ext cx="3512599" cy="5143497"/>
          </a:xfrm>
          <a:prstGeom prst="rect">
            <a:avLst/>
          </a:prstGeom>
          <a:noFill/>
          <a:ln>
            <a:noFill/>
          </a:ln>
        </p:spPr>
      </p:pic>
      <p:sp>
        <p:nvSpPr>
          <p:cNvPr id="128" name="Google Shape;128;p24"/>
          <p:cNvSpPr txBox="1"/>
          <p:nvPr>
            <p:ph type="title"/>
          </p:nvPr>
        </p:nvSpPr>
        <p:spPr>
          <a:xfrm>
            <a:off x="311700" y="307825"/>
            <a:ext cx="2631900" cy="431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Used in Bitcoin</a:t>
            </a:r>
            <a:endParaRPr/>
          </a:p>
        </p:txBody>
      </p:sp>
      <p:sp>
        <p:nvSpPr>
          <p:cNvPr id="129" name="Google Shape;129;p24"/>
          <p:cNvSpPr txBox="1"/>
          <p:nvPr>
            <p:ph idx="1" type="body"/>
          </p:nvPr>
        </p:nvSpPr>
        <p:spPr>
          <a:xfrm>
            <a:off x="4011825" y="364950"/>
            <a:ext cx="4850400" cy="4259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Most cryptos use multiple </a:t>
            </a:r>
            <a:r>
              <a:rPr lang="en"/>
              <a:t>techniques</a:t>
            </a:r>
            <a:r>
              <a:rPr lang="en"/>
              <a:t>.</a:t>
            </a:r>
            <a:r>
              <a:rPr lang="en"/>
              <a:t> For example Bitcoin uses their own hashing algorithm called Secure Hash Algorithm</a:t>
            </a:r>
            <a:r>
              <a:rPr lang="en"/>
              <a:t>  (SHA-256) . While it is being hashed it uses a </a:t>
            </a:r>
            <a:r>
              <a:rPr lang="en"/>
              <a:t>symmetrical</a:t>
            </a:r>
            <a:r>
              <a:rPr lang="en"/>
              <a:t> approach because of hashing the key provided from the private key is being manipulated and used again to create different types of public keys. As the same key is used, It is able to encrypt and decrypt the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0" lang="en">
                <a:solidFill>
                  <a:schemeClr val="lt1"/>
                </a:solidFill>
              </a:rPr>
              <a:t>Bitcoin Encryption Algorithm in Discrete Math Terms</a:t>
            </a:r>
            <a:endParaRPr b="0">
              <a:solidFill>
                <a:schemeClr val="lt1"/>
              </a:solidFill>
            </a:endParaRPr>
          </a:p>
          <a:p>
            <a:pPr indent="0" lvl="0" marL="0" rtl="0" algn="l">
              <a:spcBef>
                <a:spcPts val="0"/>
              </a:spcBef>
              <a:spcAft>
                <a:spcPts val="0"/>
              </a:spcAft>
              <a:buNone/>
            </a:pPr>
            <a:r>
              <a:t/>
            </a:r>
            <a:endParaRPr/>
          </a:p>
        </p:txBody>
      </p:sp>
      <p:sp>
        <p:nvSpPr>
          <p:cNvPr id="135" name="Google Shape;135;p25"/>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800">
                <a:solidFill>
                  <a:schemeClr val="dk2"/>
                </a:solidFill>
              </a:rPr>
              <a:t>Double Cashing probability theorem 1.</a:t>
            </a:r>
            <a:endParaRPr sz="1800">
              <a:solidFill>
                <a:schemeClr val="dk2"/>
              </a:solidFill>
            </a:endParaRPr>
          </a:p>
          <a:p>
            <a:pPr indent="-342900" lvl="0" marL="457200" rtl="0" algn="l">
              <a:spcBef>
                <a:spcPts val="1200"/>
              </a:spcBef>
              <a:spcAft>
                <a:spcPts val="0"/>
              </a:spcAft>
              <a:buClr>
                <a:schemeClr val="dk2"/>
              </a:buClr>
              <a:buSzPts val="1800"/>
              <a:buAutoNum type="arabicPeriod"/>
            </a:pPr>
            <a:r>
              <a:rPr lang="en" sz="1800">
                <a:solidFill>
                  <a:schemeClr val="dk2"/>
                </a:solidFill>
              </a:rPr>
              <a:t>We find the probability of successful attempts of double spend as z is the number of confirmations and p is the value of hash rate which can vary from 0&lt;k&lt;1/2</a:t>
            </a:r>
            <a:endParaRPr sz="1800">
              <a:solidFill>
                <a:schemeClr val="dk2"/>
              </a:solidFill>
            </a:endParaRPr>
          </a:p>
          <a:p>
            <a:pPr indent="0" lvl="0" marL="0" rtl="0" algn="l">
              <a:spcBef>
                <a:spcPts val="1200"/>
              </a:spcBef>
              <a:spcAft>
                <a:spcPts val="0"/>
              </a:spcAft>
              <a:buClr>
                <a:schemeClr val="dk1"/>
              </a:buClr>
              <a:buSzPts val="1100"/>
              <a:buFont typeface="Arial"/>
              <a:buNone/>
            </a:pPr>
            <a:r>
              <a:rPr lang="en" sz="1800">
                <a:solidFill>
                  <a:schemeClr val="dk2"/>
                </a:solidFill>
              </a:rPr>
              <a:t>P(z) = </a:t>
            </a:r>
            <a:r>
              <a:rPr i="1" lang="en" sz="1800">
                <a:solidFill>
                  <a:schemeClr val="dk2"/>
                </a:solidFill>
              </a:rPr>
              <a:t>I</a:t>
            </a:r>
            <a:r>
              <a:rPr lang="en" sz="1800">
                <a:solidFill>
                  <a:schemeClr val="dk2"/>
                </a:solidFill>
              </a:rPr>
              <a:t>_4</a:t>
            </a:r>
            <a:r>
              <a:rPr i="1" lang="en" sz="1800">
                <a:solidFill>
                  <a:schemeClr val="dk2"/>
                </a:solidFill>
              </a:rPr>
              <a:t>pq</a:t>
            </a:r>
            <a:r>
              <a:rPr lang="en" sz="1800">
                <a:solidFill>
                  <a:schemeClr val="dk2"/>
                </a:solidFill>
              </a:rPr>
              <a:t>(z, 1/2) </a:t>
            </a:r>
            <a:endParaRPr sz="1800">
              <a:solidFill>
                <a:schemeClr val="dk2"/>
              </a:solidFill>
            </a:endParaRPr>
          </a:p>
          <a:p>
            <a:pPr indent="0" lvl="0" marL="0" rtl="0" algn="l">
              <a:spcBef>
                <a:spcPts val="1200"/>
              </a:spcBef>
              <a:spcAft>
                <a:spcPts val="0"/>
              </a:spcAft>
              <a:buClr>
                <a:schemeClr val="dk1"/>
              </a:buClr>
              <a:buSzPts val="1100"/>
              <a:buFont typeface="Arial"/>
              <a:buNone/>
            </a:pPr>
            <a:r>
              <a:rPr lang="en" sz="1800">
                <a:solidFill>
                  <a:schemeClr val="dk2"/>
                </a:solidFill>
              </a:rPr>
              <a:t>where I_x(a,b) is an incomplete beta function is</a:t>
            </a:r>
            <a:endParaRPr sz="1800">
              <a:solidFill>
                <a:schemeClr val="dk2"/>
              </a:solidFill>
            </a:endParaRPr>
          </a:p>
          <a:p>
            <a:pPr indent="0" lvl="0" marL="0" rtl="0" algn="l">
              <a:spcBef>
                <a:spcPts val="1200"/>
              </a:spcBef>
              <a:spcAft>
                <a:spcPts val="1600"/>
              </a:spcAft>
              <a:buNone/>
            </a:pPr>
            <a:r>
              <a:t/>
            </a:r>
            <a:endParaRPr/>
          </a:p>
        </p:txBody>
      </p:sp>
      <p:pic>
        <p:nvPicPr>
          <p:cNvPr id="136" name="Google Shape;136;p25"/>
          <p:cNvPicPr preferRelativeResize="0"/>
          <p:nvPr/>
        </p:nvPicPr>
        <p:blipFill rotWithShape="1">
          <a:blip r:embed="rId3">
            <a:alphaModFix/>
          </a:blip>
          <a:srcRect b="18180" l="0" r="0" t="0"/>
          <a:stretch/>
        </p:blipFill>
        <p:spPr>
          <a:xfrm>
            <a:off x="3312750" y="3700600"/>
            <a:ext cx="5543550" cy="99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284100" y="307975"/>
            <a:ext cx="2479800" cy="426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Bitcoin Encryption Algorithm in Discrete Math Terms (cont.)</a:t>
            </a:r>
            <a:endParaRPr/>
          </a:p>
        </p:txBody>
      </p:sp>
      <p:sp>
        <p:nvSpPr>
          <p:cNvPr id="142" name="Google Shape;142;p26"/>
          <p:cNvSpPr txBox="1"/>
          <p:nvPr>
            <p:ph idx="1" type="body"/>
          </p:nvPr>
        </p:nvSpPr>
        <p:spPr>
          <a:xfrm>
            <a:off x="3381100" y="307975"/>
            <a:ext cx="5451300" cy="426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Bitcoin </a:t>
            </a:r>
            <a:r>
              <a:rPr lang="en"/>
              <a:t>algorithm</a:t>
            </a:r>
            <a:r>
              <a:rPr lang="en"/>
              <a:t> takes the calculations of the probability of the risk it takes so that the transactions are not reversed or manipulated. For example if we had a possibilities of 12 </a:t>
            </a:r>
            <a:r>
              <a:rPr lang="en"/>
              <a:t>confirmations and we set q= 0.5, then the double spend probability would be smaller than 5% for the 12 confirmations.</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3" name="Google Shape;143;p26"/>
          <p:cNvPicPr preferRelativeResize="0"/>
          <p:nvPr/>
        </p:nvPicPr>
        <p:blipFill>
          <a:blip r:embed="rId3">
            <a:alphaModFix/>
          </a:blip>
          <a:stretch>
            <a:fillRect/>
          </a:stretch>
        </p:blipFill>
        <p:spPr>
          <a:xfrm>
            <a:off x="4284848" y="3109175"/>
            <a:ext cx="2822550" cy="181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284100" y="307975"/>
            <a:ext cx="2479800" cy="42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conclude</a:t>
            </a:r>
            <a:endParaRPr/>
          </a:p>
        </p:txBody>
      </p:sp>
      <p:sp>
        <p:nvSpPr>
          <p:cNvPr id="149" name="Google Shape;149;p27"/>
          <p:cNvSpPr txBox="1"/>
          <p:nvPr>
            <p:ph idx="1" type="body"/>
          </p:nvPr>
        </p:nvSpPr>
        <p:spPr>
          <a:xfrm>
            <a:off x="3381100" y="307975"/>
            <a:ext cx="5451300" cy="4268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There are many types of ways how crypto uses cryptography to better secure and verify the transactions to be implemented in stores. Although there may be flaws, cryptocurrency can replace your bank. I believe cryptocurrency is the future because it can </a:t>
            </a:r>
            <a:r>
              <a:rPr lang="en"/>
              <a:t>prevent</a:t>
            </a:r>
            <a:r>
              <a:rPr lang="en"/>
              <a:t> fraud transactions since is its peer to peer transaction.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